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6dce01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e6dce01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e6dce0181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e6dce0181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e6dce0181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e6dce0181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e6dce018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e6dce018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6dce018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6dce018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e6dce018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e6dce018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6dce018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6dce018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e6dce0181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e6dce0181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e6dce018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e6dce018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e6dce018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e6dce018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e6dce0181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e6dce0181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8" name="Google Shape;58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E9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59D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rgbClr val="3A3A3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830400" y="1587300"/>
            <a:ext cx="5877000" cy="1415100"/>
          </a:xfrm>
          <a:prstGeom prst="rect">
            <a:avLst/>
          </a:prstGeom>
        </p:spPr>
        <p:txBody>
          <a:bodyPr anchorCtr="0" anchor="t" bIns="91425" lIns="0" spcFirstLastPara="1" rIns="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830395" y="3136350"/>
            <a:ext cx="3787800" cy="541200"/>
          </a:xfrm>
          <a:prstGeom prst="rect">
            <a:avLst/>
          </a:prstGeom>
        </p:spPr>
        <p:txBody>
          <a:bodyPr anchorCtr="0" anchor="t" bIns="91425" lIns="0" spcFirstLastPara="1" rIns="0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aleway"/>
              <a:buNone/>
              <a:def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6" name="Google Shape;66;p15"/>
          <p:cNvGrpSpPr/>
          <p:nvPr/>
        </p:nvGrpSpPr>
        <p:grpSpPr>
          <a:xfrm>
            <a:off x="-440" y="-8401"/>
            <a:ext cx="9166097" cy="94981"/>
            <a:chOff x="4580561" y="2589004"/>
            <a:chExt cx="1064464" cy="25200"/>
          </a:xfrm>
        </p:grpSpPr>
        <p:sp>
          <p:nvSpPr>
            <p:cNvPr id="67" name="Google Shape;6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E9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59D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0" l="36012" r="0" t="0"/>
          <a:stretch/>
        </p:blipFill>
        <p:spPr>
          <a:xfrm>
            <a:off x="6665249" y="92150"/>
            <a:ext cx="2500225" cy="50513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2" type="subTitle"/>
          </p:nvPr>
        </p:nvSpPr>
        <p:spPr>
          <a:xfrm>
            <a:off x="830395" y="3553900"/>
            <a:ext cx="3787800" cy="541200"/>
          </a:xfrm>
          <a:prstGeom prst="rect">
            <a:avLst/>
          </a:prstGeom>
        </p:spPr>
        <p:txBody>
          <a:bodyPr anchorCtr="0" anchor="t" bIns="91425" lIns="0" spcFirstLastPara="1" rIns="0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aleway"/>
              <a:buNone/>
              <a:def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00" y="388546"/>
            <a:ext cx="2047423" cy="8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2" name="Google Shape;82;p17"/>
          <p:cNvGrpSpPr/>
          <p:nvPr/>
        </p:nvGrpSpPr>
        <p:grpSpPr>
          <a:xfrm>
            <a:off x="-440" y="-8401"/>
            <a:ext cx="9166097" cy="94981"/>
            <a:chOff x="4580561" y="2589004"/>
            <a:chExt cx="1064464" cy="25200"/>
          </a:xfrm>
        </p:grpSpPr>
        <p:sp>
          <p:nvSpPr>
            <p:cNvPr id="83" name="Google Shape;8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E9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59D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7" name="Google Shape;107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4" name="Google Shape;114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28" name="Google Shape;128;p24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1" name="Google Shape;131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1" name="Google Shape;141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2" name="Google Shape;152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linkedin.com/in/prabhantsingh" TargetMode="External"/><Relationship Id="rId4" Type="http://schemas.openxmlformats.org/officeDocument/2006/relationships/hyperlink" Target="https://www.linkedin.com/in/prabhantsingh" TargetMode="External"/><Relationship Id="rId5" Type="http://schemas.openxmlformats.org/officeDocument/2006/relationships/hyperlink" Target="https://www.linkedin.com/in/prabhantsing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ctrTitle"/>
          </p:nvPr>
        </p:nvSpPr>
        <p:spPr>
          <a:xfrm>
            <a:off x="830400" y="1587300"/>
            <a:ext cx="5877000" cy="141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Fooling and Protecting Deep learning models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1" type="subTitle"/>
          </p:nvPr>
        </p:nvSpPr>
        <p:spPr>
          <a:xfrm>
            <a:off x="830395" y="3136350"/>
            <a:ext cx="3787800" cy="541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Divyam Madaan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idx="2" type="subTitle"/>
          </p:nvPr>
        </p:nvSpPr>
        <p:spPr>
          <a:xfrm>
            <a:off x="830401" y="3553900"/>
            <a:ext cx="4555800" cy="541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Twitter: @divyam3897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Github: @divyam3897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00" y="220550"/>
            <a:ext cx="75247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</a:t>
            </a:r>
            <a:endParaRPr sz="3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Questions?</a:t>
            </a:r>
            <a:endParaRPr sz="3600"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868175" y="2448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Twitter: @divyam3897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Linkedin:</a:t>
            </a:r>
            <a:r>
              <a:rPr lang="en-GB" sz="2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GB" sz="2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https://www.linkedin.com/in/dmadaan3897</a:t>
            </a:r>
            <a:endParaRPr sz="21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Github: @divyam3897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Final year undergraduate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Deep Learning Researcher at FOR.ai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Working on Adversarial Training and Robustness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300" y="4259075"/>
            <a:ext cx="2589550" cy="7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0" y="138725"/>
            <a:ext cx="4691425" cy="31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775" y="138725"/>
            <a:ext cx="4352225" cy="19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575" y="2238700"/>
            <a:ext cx="4256626" cy="2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/>
        </p:nvSpPr>
        <p:spPr>
          <a:xfrm>
            <a:off x="231175" y="3476400"/>
            <a:ext cx="42567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Times"/>
                <a:ea typeface="Times"/>
                <a:cs typeface="Times"/>
                <a:sym typeface="Times"/>
              </a:rPr>
              <a:t>Machine learning reached state of the art on various tasks</a:t>
            </a:r>
            <a:endParaRPr b="1" sz="24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94700"/>
            <a:ext cx="8991601" cy="340533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242725" y="263150"/>
            <a:ext cx="85878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Times"/>
                <a:ea typeface="Times"/>
                <a:cs typeface="Times"/>
                <a:sym typeface="Times"/>
              </a:rPr>
              <a:t>Good models make mistakes</a:t>
            </a:r>
            <a:endParaRPr sz="36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727650" y="128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"/>
                <a:ea typeface="Times"/>
                <a:cs typeface="Times"/>
                <a:sym typeface="Times"/>
              </a:rPr>
              <a:t>Attack on the machine learning pipeline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350"/>
            <a:ext cx="9097200" cy="4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450"/>
            <a:ext cx="9144001" cy="50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821925" y="498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What this means for us?</a:t>
            </a:r>
            <a:endParaRPr sz="3600"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727650" y="1371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Times"/>
              <a:buChar char="●"/>
            </a:pPr>
            <a:r>
              <a:rPr lang="en-GB" sz="3000">
                <a:latin typeface="Times"/>
                <a:ea typeface="Times"/>
                <a:cs typeface="Times"/>
                <a:sym typeface="Times"/>
              </a:rPr>
              <a:t>Deep learning algorithms (Machine learning in general) are susceptible to attacks</a:t>
            </a:r>
            <a:endParaRPr sz="3000">
              <a:latin typeface="Times"/>
              <a:ea typeface="Times"/>
              <a:cs typeface="Times"/>
              <a:sym typeface="Times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Times"/>
              <a:buChar char="●"/>
            </a:pPr>
            <a:r>
              <a:rPr lang="en-GB" sz="3000">
                <a:latin typeface="Times"/>
                <a:ea typeface="Times"/>
                <a:cs typeface="Times"/>
                <a:sym typeface="Times"/>
              </a:rPr>
              <a:t>Use with caution in critical deployments</a:t>
            </a:r>
            <a:endParaRPr sz="3000">
              <a:latin typeface="Times"/>
              <a:ea typeface="Times"/>
              <a:cs typeface="Times"/>
              <a:sym typeface="Times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Times"/>
              <a:buChar char="●"/>
            </a:pPr>
            <a:r>
              <a:rPr lang="en-GB" sz="3000">
                <a:latin typeface="Times"/>
                <a:ea typeface="Times"/>
                <a:cs typeface="Times"/>
                <a:sym typeface="Times"/>
              </a:rPr>
              <a:t>Evaluate a model’s adversarial resilience - not just accuracy/precision/recall</a:t>
            </a:r>
            <a:endParaRPr sz="3000">
              <a:latin typeface="Times"/>
              <a:ea typeface="Times"/>
              <a:cs typeface="Times"/>
              <a:sym typeface="Times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Font typeface="Times"/>
              <a:buChar char="●"/>
            </a:pPr>
            <a:r>
              <a:rPr lang="en-GB" sz="3000">
                <a:latin typeface="Times"/>
                <a:ea typeface="Times"/>
                <a:cs typeface="Times"/>
                <a:sym typeface="Times"/>
              </a:rPr>
              <a:t>Spend effort to make model robust to tempering</a:t>
            </a:r>
            <a:endParaRPr sz="30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646725" y="35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Defending the machines</a:t>
            </a:r>
            <a:endParaRPr sz="3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646725" y="1624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Distillation (Train model 2x, feed first DNN output logits into second DNN input layer)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Train models with adversarial samples i.e ironing out imperfect knowledge learnt in the model)</a:t>
            </a:r>
            <a:endParaRPr sz="2400"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2400"/>
              <a:t>Special regularization methods/loss functions (simulating adversarial content during traini</a:t>
            </a:r>
            <a:r>
              <a:rPr lang="en-GB"/>
              <a:t>ng)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7700"/>
            <a:ext cx="9144001" cy="4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 txBox="1"/>
          <p:nvPr/>
        </p:nvSpPr>
        <p:spPr>
          <a:xfrm>
            <a:off x="34675" y="124450"/>
            <a:ext cx="8923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Timeline of Defences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